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39" r:id="rId3"/>
    <p:sldId id="337" r:id="rId4"/>
    <p:sldId id="294" r:id="rId5"/>
    <p:sldId id="328" r:id="rId6"/>
    <p:sldId id="340" r:id="rId7"/>
    <p:sldId id="329" r:id="rId8"/>
    <p:sldId id="331" r:id="rId9"/>
    <p:sldId id="341" r:id="rId10"/>
    <p:sldId id="297" r:id="rId11"/>
    <p:sldId id="286" r:id="rId12"/>
    <p:sldId id="288" r:id="rId13"/>
    <p:sldId id="269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3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097A0B-73CB-4803-9323-A0B64F03F16A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FF1A0-EFEC-4615-9B20-9977F6A299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226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 txBox="1">
            <a:spLocks noGrp="1" noChangeArrowheads="1"/>
          </p:cNvSpPr>
          <p:nvPr/>
        </p:nvSpPr>
        <p:spPr bwMode="auto">
          <a:xfrm>
            <a:off x="3883852" y="8686362"/>
            <a:ext cx="2972547" cy="456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802994B-57E9-4437-8272-F53407B56B6C}" type="slidenum">
              <a:rPr lang="ru-RU" sz="1200">
                <a:solidFill>
                  <a:srgbClr val="000000"/>
                </a:solidFill>
                <a:latin typeface="Arial" charset="0"/>
              </a:rPr>
              <a:pPr algn="r"/>
              <a:t>11</a:t>
            </a:fld>
            <a:endParaRPr lang="ru-RU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480" y="4342450"/>
            <a:ext cx="5487041" cy="4115824"/>
          </a:xfrm>
          <a:noFill/>
        </p:spPr>
        <p:txBody>
          <a:bodyPr wrap="square" lIns="91538" tIns="45769" rIns="91538" bIns="45769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/>
              <a:t>Разделить бюджеты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 txBox="1">
            <a:spLocks noGrp="1" noChangeArrowheads="1"/>
          </p:cNvSpPr>
          <p:nvPr/>
        </p:nvSpPr>
        <p:spPr bwMode="auto">
          <a:xfrm>
            <a:off x="3883852" y="8686362"/>
            <a:ext cx="2972547" cy="456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784CF6B-CA70-4B33-8EC9-36AB99AAABF7}" type="slidenum">
              <a:rPr lang="ru-RU" sz="1200">
                <a:solidFill>
                  <a:srgbClr val="000000"/>
                </a:solidFill>
                <a:latin typeface="Arial" charset="0"/>
              </a:rPr>
              <a:pPr algn="r"/>
              <a:t>12</a:t>
            </a:fld>
            <a:endParaRPr lang="ru-RU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480" y="4342450"/>
            <a:ext cx="5487041" cy="4115824"/>
          </a:xfrm>
          <a:noFill/>
        </p:spPr>
        <p:txBody>
          <a:bodyPr wrap="square" lIns="91538" tIns="45769" rIns="91538" bIns="45769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/>
              <a:t>Разделить бюджеты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067A-A9BF-428E-8781-CA7A4FBFA525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3C782-E0A4-4C06-8F0C-5D4F34ED3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067A-A9BF-428E-8781-CA7A4FBFA525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3C782-E0A4-4C06-8F0C-5D4F34ED3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067A-A9BF-428E-8781-CA7A4FBFA525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3C782-E0A4-4C06-8F0C-5D4F34ED3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530" y="609058"/>
            <a:ext cx="7772943" cy="11432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529" y="1981232"/>
            <a:ext cx="3821312" cy="41150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7160" y="1981232"/>
            <a:ext cx="3821313" cy="41150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6785F-48E5-4A3F-9B01-79859BFB6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067A-A9BF-428E-8781-CA7A4FBFA525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3C782-E0A4-4C06-8F0C-5D4F34ED3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067A-A9BF-428E-8781-CA7A4FBFA525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3C782-E0A4-4C06-8F0C-5D4F34ED3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067A-A9BF-428E-8781-CA7A4FBFA525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3C782-E0A4-4C06-8F0C-5D4F34ED3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067A-A9BF-428E-8781-CA7A4FBFA525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3C782-E0A4-4C06-8F0C-5D4F34ED3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067A-A9BF-428E-8781-CA7A4FBFA525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3C782-E0A4-4C06-8F0C-5D4F34ED3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067A-A9BF-428E-8781-CA7A4FBFA525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3C782-E0A4-4C06-8F0C-5D4F34ED3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067A-A9BF-428E-8781-CA7A4FBFA525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3C782-E0A4-4C06-8F0C-5D4F34ED3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067A-A9BF-428E-8781-CA7A4FBFA525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3C782-E0A4-4C06-8F0C-5D4F34ED3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7067A-A9BF-428E-8781-CA7A4FBFA525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3C782-E0A4-4C06-8F0C-5D4F34ED3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3240361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</a:rPr>
            </a:br>
            <a:endParaRPr lang="ru-RU" sz="2800" dirty="0">
              <a:latin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5013176"/>
            <a:ext cx="4608512" cy="792088"/>
          </a:xfrm>
        </p:spPr>
        <p:txBody>
          <a:bodyPr>
            <a:normAutofit fontScale="47500" lnSpcReduction="20000"/>
          </a:bodyPr>
          <a:lstStyle/>
          <a:p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</a:rPr>
              <a:t>Пухова М.Ю., начальник информационно-методического отдела БУ «Центр обеспечения деятельности образовательных учреждений</a:t>
            </a:r>
            <a:r>
              <a:rPr lang="ru-RU" b="1" i="1" dirty="0" smtClean="0">
                <a:latin typeface="Times New Roman" pitchFamily="18" charset="0"/>
              </a:rPr>
              <a:t>»</a:t>
            </a:r>
            <a:endParaRPr lang="ru-RU" b="1" i="1" dirty="0"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772816"/>
            <a:ext cx="6768752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</a:rPr>
              <a:t>Комплексная программа повышения профессионального уровня педагогических работников ОУ и ее реализация на муниципальном и институциональном уровнях</a:t>
            </a:r>
          </a:p>
          <a:p>
            <a:pPr algn="ctr">
              <a:buNone/>
            </a:pP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</a:rPr>
              <a:t>(постановление Правительства  РФ  от 28 мая 2014 года № 3241п-П8)</a:t>
            </a:r>
            <a:endParaRPr lang="ru-RU" sz="2400" b="1" i="1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5" name="Picture 3" descr="C:\Users\Света.PK\Desktop\шаблоны презентаций\2010-07-31-09-36-54-11-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88640"/>
            <a:ext cx="2383748" cy="151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http://vesti70.ru/content/20/9/6/6/6/3/96663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509120"/>
            <a:ext cx="2160240" cy="1511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530" y="188640"/>
            <a:ext cx="7772943" cy="1224136"/>
          </a:xfrm>
        </p:spPr>
        <p:txBody>
          <a:bodyPr>
            <a:noAutofit/>
          </a:bodyPr>
          <a:lstStyle/>
          <a:p>
            <a:r>
              <a:rPr lang="ru-RU" sz="1800" b="1" i="1" dirty="0" smtClean="0">
                <a:solidFill>
                  <a:srgbClr val="C00000"/>
                </a:solidFill>
              </a:rPr>
              <a:t>Порядок проведения аттестации педагогических работников организаций, осуществляющих образовательную деятельность с 15 июня 2014 года (приказ Министерства образования и науки РФ </a:t>
            </a:r>
            <a:br>
              <a:rPr lang="ru-RU" sz="1800" b="1" i="1" dirty="0" smtClean="0">
                <a:solidFill>
                  <a:srgbClr val="C00000"/>
                </a:solidFill>
              </a:rPr>
            </a:br>
            <a:r>
              <a:rPr lang="ru-RU" sz="1800" b="1" i="1" dirty="0" smtClean="0">
                <a:solidFill>
                  <a:srgbClr val="C00000"/>
                </a:solidFill>
              </a:rPr>
              <a:t>от 7 апреля 2014 года №276)</a:t>
            </a:r>
            <a:br>
              <a:rPr lang="ru-RU" sz="1800" b="1" i="1" dirty="0" smtClean="0">
                <a:solidFill>
                  <a:srgbClr val="C00000"/>
                </a:solidFill>
              </a:rPr>
            </a:br>
            <a:endParaRPr lang="ru-RU" sz="1800" b="1" i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3568" y="1340768"/>
            <a:ext cx="3965328" cy="51125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300" b="1" dirty="0" smtClean="0"/>
              <a:t>Стабильные </a:t>
            </a:r>
            <a:r>
              <a:rPr lang="ru-RU" sz="1300" dirty="0" smtClean="0"/>
              <a:t> </a:t>
            </a:r>
            <a:r>
              <a:rPr lang="ru-RU" sz="1300" b="1" dirty="0" smtClean="0"/>
              <a:t>положительные  результаты </a:t>
            </a:r>
            <a:r>
              <a:rPr lang="ru-RU" sz="1300" dirty="0" smtClean="0"/>
              <a:t>освоения обучающимися образовательных программ по итогам мониторингов, проводимых организацией</a:t>
            </a:r>
          </a:p>
          <a:p>
            <a:pPr>
              <a:buNone/>
            </a:pPr>
            <a:r>
              <a:rPr lang="ru-RU" sz="1300" b="1" dirty="0" smtClean="0"/>
              <a:t>Стабильные положительные результаты </a:t>
            </a:r>
            <a:r>
              <a:rPr lang="ru-RU" sz="1300" dirty="0" smtClean="0"/>
              <a:t>освоения обучающимися образовательных программ по итогам мониторинга системы образования</a:t>
            </a:r>
          </a:p>
          <a:p>
            <a:pPr>
              <a:buNone/>
            </a:pPr>
            <a:r>
              <a:rPr lang="ru-RU" sz="1300" b="1" dirty="0" smtClean="0"/>
              <a:t>Выявление и развитие</a:t>
            </a:r>
            <a:r>
              <a:rPr lang="ru-RU" sz="1300" dirty="0" smtClean="0"/>
              <a:t> у обучающихся способностей к научной (интеллектуальной), творческой, физкультурно-спортивной деятельности</a:t>
            </a:r>
          </a:p>
          <a:p>
            <a:pPr>
              <a:buNone/>
            </a:pPr>
            <a:endParaRPr lang="ru-RU" sz="1300" dirty="0" smtClean="0"/>
          </a:p>
          <a:p>
            <a:pPr>
              <a:buNone/>
            </a:pPr>
            <a:endParaRPr lang="ru-RU" sz="1300" dirty="0" smtClean="0"/>
          </a:p>
          <a:p>
            <a:pPr>
              <a:buNone/>
            </a:pPr>
            <a:r>
              <a:rPr lang="ru-RU" sz="1300" dirty="0" smtClean="0"/>
              <a:t>Личный вклад в повышение качества образования, совершенствование методов обучения и воспитания, </a:t>
            </a:r>
            <a:r>
              <a:rPr lang="ru-RU" sz="1300" b="1" dirty="0" smtClean="0"/>
              <a:t>транслирование</a:t>
            </a:r>
            <a:r>
              <a:rPr lang="ru-RU" sz="1300" dirty="0" smtClean="0"/>
              <a:t>  опыта практических результатов своей профессиональной деятельности</a:t>
            </a:r>
          </a:p>
          <a:p>
            <a:pPr>
              <a:buNone/>
            </a:pPr>
            <a:endParaRPr lang="ru-RU" sz="1300" dirty="0" smtClean="0"/>
          </a:p>
          <a:p>
            <a:pPr>
              <a:buNone/>
            </a:pPr>
            <a:endParaRPr lang="ru-RU" sz="1300" dirty="0" smtClean="0"/>
          </a:p>
          <a:p>
            <a:pPr>
              <a:buNone/>
            </a:pPr>
            <a:r>
              <a:rPr lang="ru-RU" sz="1300" dirty="0" smtClean="0"/>
              <a:t>Активное участие в работе методических объединений </a:t>
            </a:r>
          </a:p>
          <a:p>
            <a:pPr>
              <a:buNone/>
            </a:pPr>
            <a:endParaRPr lang="ru-RU" sz="13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7160" y="1340768"/>
            <a:ext cx="3821313" cy="51125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400" dirty="0" smtClean="0"/>
              <a:t>Достижения обучающимися положительной </a:t>
            </a:r>
            <a:r>
              <a:rPr lang="ru-RU" sz="1400" b="1" dirty="0" smtClean="0"/>
              <a:t>динамики</a:t>
            </a:r>
            <a:r>
              <a:rPr lang="ru-RU" sz="1400" dirty="0" smtClean="0"/>
              <a:t> результатов освоения образовательных программ по итогам мониторингов, проводимых организацией</a:t>
            </a:r>
          </a:p>
          <a:p>
            <a:pPr>
              <a:buNone/>
            </a:pPr>
            <a:r>
              <a:rPr lang="ru-RU" sz="1400" dirty="0" smtClean="0"/>
              <a:t>Достижения обучающимися положительных результатов освоения образовательных программ по итогам мониторинга системы образования</a:t>
            </a:r>
          </a:p>
          <a:p>
            <a:pPr>
              <a:buNone/>
            </a:pPr>
            <a:r>
              <a:rPr lang="ru-RU" sz="1400" dirty="0" smtClean="0"/>
              <a:t>Выявление  и развитие  способностей обучающихся к научной (интеллектуальной), творческой, физкультурно-спортивной деятельности, а также их </a:t>
            </a:r>
            <a:r>
              <a:rPr lang="ru-RU" sz="1400" b="1" dirty="0" smtClean="0"/>
              <a:t>участие в олимпиадах, конкурсах, фестивалях, соревнованиях</a:t>
            </a:r>
          </a:p>
          <a:p>
            <a:pPr>
              <a:buNone/>
            </a:pPr>
            <a:r>
              <a:rPr lang="ru-RU" sz="1400" dirty="0" smtClean="0"/>
              <a:t>Личный  вклад  в повышение качества образования, совершенствование методов обучения и воспитания и </a:t>
            </a:r>
            <a:r>
              <a:rPr lang="ru-RU" sz="1400" b="1" dirty="0" smtClean="0"/>
              <a:t>продуктивное использование  новых образовательных технологий, транслирование</a:t>
            </a:r>
            <a:r>
              <a:rPr lang="ru-RU" sz="1400" dirty="0" smtClean="0"/>
              <a:t>  опыта практических результатов своей профессиональной деятельности, в том числе </a:t>
            </a:r>
            <a:r>
              <a:rPr lang="ru-RU" sz="1400" b="1" dirty="0" smtClean="0"/>
              <a:t>экспериментальной и инновационной</a:t>
            </a:r>
          </a:p>
          <a:p>
            <a:pPr>
              <a:buNone/>
            </a:pPr>
            <a:r>
              <a:rPr lang="ru-RU" sz="1400" dirty="0" smtClean="0"/>
              <a:t>Активное участие в работе методических объединений,  в </a:t>
            </a:r>
            <a:r>
              <a:rPr lang="ru-RU" sz="1400" b="1" dirty="0" smtClean="0"/>
              <a:t>разработке программно-методического сопровождения образовательного процесса, профессиональных конкурсах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72" name="AutoShape 24"/>
          <p:cNvSpPr>
            <a:spLocks noChangeArrowheads="1"/>
          </p:cNvSpPr>
          <p:nvPr/>
        </p:nvSpPr>
        <p:spPr bwMode="auto">
          <a:xfrm>
            <a:off x="287338" y="2852738"/>
            <a:ext cx="3852862" cy="1368425"/>
          </a:xfrm>
          <a:prstGeom prst="roundRect">
            <a:avLst>
              <a:gd name="adj" fmla="val 14444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19050">
            <a:solidFill>
              <a:schemeClr val="accent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6323" name="AutoShape 25"/>
          <p:cNvSpPr>
            <a:spLocks noChangeArrowheads="1"/>
          </p:cNvSpPr>
          <p:nvPr/>
        </p:nvSpPr>
        <p:spPr bwMode="auto">
          <a:xfrm>
            <a:off x="4248150" y="2924175"/>
            <a:ext cx="611188" cy="1150938"/>
          </a:xfrm>
          <a:prstGeom prst="rightArrow">
            <a:avLst>
              <a:gd name="adj1" fmla="val 51028"/>
              <a:gd name="adj2" fmla="val 43935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0" scaled="1"/>
          </a:gradFill>
          <a:ln w="190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670" name="AutoShape 22"/>
          <p:cNvSpPr>
            <a:spLocks noChangeArrowheads="1"/>
          </p:cNvSpPr>
          <p:nvPr/>
        </p:nvSpPr>
        <p:spPr bwMode="auto">
          <a:xfrm>
            <a:off x="287338" y="908050"/>
            <a:ext cx="3889375" cy="1584325"/>
          </a:xfrm>
          <a:prstGeom prst="roundRect">
            <a:avLst>
              <a:gd name="adj" fmla="val 6801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19050">
            <a:solidFill>
              <a:schemeClr val="accent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6325" name="AutoShape 23"/>
          <p:cNvSpPr>
            <a:spLocks noChangeArrowheads="1"/>
          </p:cNvSpPr>
          <p:nvPr/>
        </p:nvSpPr>
        <p:spPr bwMode="auto">
          <a:xfrm>
            <a:off x="4284663" y="1196975"/>
            <a:ext cx="539750" cy="1079500"/>
          </a:xfrm>
          <a:prstGeom prst="rightArrow">
            <a:avLst>
              <a:gd name="adj1" fmla="val 51028"/>
              <a:gd name="adj2" fmla="val 43935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0" scaled="1"/>
          </a:gradFill>
          <a:ln w="190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6326" name="Rectangle 5"/>
          <p:cNvSpPr>
            <a:spLocks noChangeArrowheads="1"/>
          </p:cNvSpPr>
          <p:nvPr/>
        </p:nvSpPr>
        <p:spPr bwMode="auto">
          <a:xfrm>
            <a:off x="323850" y="1052513"/>
            <a:ext cx="36734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 i="1" dirty="0">
                <a:solidFill>
                  <a:srgbClr val="000000"/>
                </a:solidFill>
                <a:latin typeface="Arial" charset="0"/>
              </a:rPr>
              <a:t>Неготовность педагогов к постоянному повышению своей квалификации, отсутствие стремления к непрерывному профессиональному развитию</a:t>
            </a:r>
          </a:p>
        </p:txBody>
      </p:sp>
      <p:sp>
        <p:nvSpPr>
          <p:cNvPr id="56327" name="Rectangle 8"/>
          <p:cNvSpPr>
            <a:spLocks noChangeArrowheads="1"/>
          </p:cNvSpPr>
          <p:nvPr/>
        </p:nvSpPr>
        <p:spPr bwMode="auto">
          <a:xfrm>
            <a:off x="4967288" y="1163113"/>
            <a:ext cx="377983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 i="1" dirty="0">
                <a:solidFill>
                  <a:srgbClr val="333399"/>
                </a:solidFill>
                <a:latin typeface="Arial" charset="0"/>
              </a:rPr>
              <a:t>Включение </a:t>
            </a:r>
            <a:r>
              <a:rPr lang="ru-RU" sz="1600" b="1" i="1" dirty="0" smtClean="0">
                <a:solidFill>
                  <a:srgbClr val="333399"/>
                </a:solidFill>
                <a:latin typeface="Arial" charset="0"/>
              </a:rPr>
              <a:t>механизмов управления качеством образования: аттестация и эффективный контракт, система оплаты труда</a:t>
            </a: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6328" name="Rectangle 5"/>
          <p:cNvSpPr>
            <a:spLocks noChangeArrowheads="1"/>
          </p:cNvSpPr>
          <p:nvPr/>
        </p:nvSpPr>
        <p:spPr bwMode="auto">
          <a:xfrm>
            <a:off x="358775" y="2889250"/>
            <a:ext cx="36353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 i="1">
                <a:solidFill>
                  <a:srgbClr val="000000"/>
                </a:solidFill>
                <a:latin typeface="Arial" charset="0"/>
              </a:rPr>
              <a:t>Сохранение командно-административного управления деятельностью общеобразовательными организациями</a:t>
            </a:r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0" y="260350"/>
            <a:ext cx="9144000" cy="107950"/>
          </a:xfrm>
          <a:prstGeom prst="rect">
            <a:avLst/>
          </a:prstGeom>
          <a:gradFill rotWithShape="1">
            <a:gsLst>
              <a:gs pos="0">
                <a:srgbClr val="7A7AEA"/>
              </a:gs>
              <a:gs pos="50000">
                <a:schemeClr val="bg1"/>
              </a:gs>
              <a:gs pos="100000">
                <a:srgbClr val="7A7AEA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6331" name="Text Box 3"/>
          <p:cNvSpPr txBox="1">
            <a:spLocks noChangeArrowheads="1"/>
          </p:cNvSpPr>
          <p:nvPr/>
        </p:nvSpPr>
        <p:spPr bwMode="auto">
          <a:xfrm>
            <a:off x="935038" y="44450"/>
            <a:ext cx="730885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 dirty="0">
                <a:solidFill>
                  <a:srgbClr val="FF0000"/>
                </a:solidFill>
                <a:latin typeface="Arial" charset="0"/>
              </a:rPr>
              <a:t>Риски модернизации системы общего образования в Вологодской области и пути их минимизации</a:t>
            </a:r>
          </a:p>
        </p:txBody>
      </p:sp>
      <p:sp>
        <p:nvSpPr>
          <p:cNvPr id="56332" name="Text Box 34"/>
          <p:cNvSpPr txBox="1">
            <a:spLocks noChangeArrowheads="1"/>
          </p:cNvSpPr>
          <p:nvPr/>
        </p:nvSpPr>
        <p:spPr bwMode="auto">
          <a:xfrm>
            <a:off x="8604250" y="6489700"/>
            <a:ext cx="43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113D79D4-D34A-4CB1-9A77-3E6FBC66128D}" type="slidenum">
              <a:rPr lang="ru-RU" sz="1400">
                <a:solidFill>
                  <a:srgbClr val="808080"/>
                </a:solidFill>
                <a:latin typeface="Arial" charset="0"/>
              </a:rPr>
              <a:pPr algn="ctr">
                <a:spcBef>
                  <a:spcPct val="50000"/>
                </a:spcBef>
              </a:pPr>
              <a:t>11</a:t>
            </a:fld>
            <a:endParaRPr lang="ru-RU" sz="1400">
              <a:solidFill>
                <a:srgbClr val="808080"/>
              </a:solidFill>
              <a:latin typeface="Arial" charset="0"/>
            </a:endParaRPr>
          </a:p>
        </p:txBody>
      </p:sp>
      <p:sp>
        <p:nvSpPr>
          <p:cNvPr id="2" name="AutoShape 24"/>
          <p:cNvSpPr>
            <a:spLocks noChangeArrowheads="1"/>
          </p:cNvSpPr>
          <p:nvPr/>
        </p:nvSpPr>
        <p:spPr bwMode="auto">
          <a:xfrm>
            <a:off x="250825" y="4689475"/>
            <a:ext cx="3960813" cy="1584325"/>
          </a:xfrm>
          <a:prstGeom prst="roundRect">
            <a:avLst>
              <a:gd name="adj" fmla="val 14444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19050">
            <a:solidFill>
              <a:schemeClr val="accent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6334" name="Rectangle 5"/>
          <p:cNvSpPr>
            <a:spLocks noChangeArrowheads="1"/>
          </p:cNvSpPr>
          <p:nvPr/>
        </p:nvSpPr>
        <p:spPr bwMode="auto">
          <a:xfrm>
            <a:off x="323850" y="4724400"/>
            <a:ext cx="4032250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 i="1" dirty="0">
                <a:solidFill>
                  <a:srgbClr val="000000"/>
                </a:solidFill>
                <a:latin typeface="Arial" charset="0"/>
              </a:rPr>
              <a:t>Сохранение традиционных подходов к организации образовательного процесса в новых условиях, ведущее к перегрузкам и снижению учебной  мотивации обучающихся</a:t>
            </a:r>
          </a:p>
        </p:txBody>
      </p:sp>
      <p:sp>
        <p:nvSpPr>
          <p:cNvPr id="56335" name="AutoShape 25"/>
          <p:cNvSpPr>
            <a:spLocks noChangeArrowheads="1"/>
          </p:cNvSpPr>
          <p:nvPr/>
        </p:nvSpPr>
        <p:spPr bwMode="auto">
          <a:xfrm>
            <a:off x="4392613" y="5013325"/>
            <a:ext cx="539750" cy="1079500"/>
          </a:xfrm>
          <a:prstGeom prst="rightArrow">
            <a:avLst>
              <a:gd name="adj1" fmla="val 51028"/>
              <a:gd name="adj2" fmla="val 43935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0" scaled="1"/>
          </a:gradFill>
          <a:ln w="190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6336" name="Rectangle 8"/>
          <p:cNvSpPr>
            <a:spLocks noChangeArrowheads="1"/>
          </p:cNvSpPr>
          <p:nvPr/>
        </p:nvSpPr>
        <p:spPr bwMode="auto">
          <a:xfrm>
            <a:off x="5084341" y="3300254"/>
            <a:ext cx="363696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285750" indent="-285750"/>
            <a:r>
              <a:rPr lang="ru-RU" sz="1600" b="1" i="1" dirty="0">
                <a:solidFill>
                  <a:srgbClr val="333399"/>
                </a:solidFill>
                <a:latin typeface="Arial" charset="0"/>
              </a:rPr>
              <a:t>Активизация </a:t>
            </a:r>
            <a:r>
              <a:rPr lang="ru-RU" sz="1600" b="1" i="1" dirty="0" smtClean="0">
                <a:solidFill>
                  <a:srgbClr val="333399"/>
                </a:solidFill>
                <a:latin typeface="Arial" charset="0"/>
              </a:rPr>
              <a:t>деятельности </a:t>
            </a:r>
            <a:r>
              <a:rPr lang="ru-RU" sz="1600" b="1" i="1" dirty="0">
                <a:solidFill>
                  <a:srgbClr val="333399"/>
                </a:solidFill>
                <a:latin typeface="Arial" charset="0"/>
              </a:rPr>
              <a:t>органов государственно-общественных управлений </a:t>
            </a:r>
            <a:r>
              <a:rPr lang="ru-RU" sz="1600" b="1" i="1" dirty="0" smtClean="0">
                <a:solidFill>
                  <a:srgbClr val="333399"/>
                </a:solidFill>
                <a:latin typeface="Arial" charset="0"/>
              </a:rPr>
              <a:t>, особенно в части реализации </a:t>
            </a:r>
            <a:r>
              <a:rPr lang="ru-RU" sz="1600" b="1" i="1" dirty="0">
                <a:solidFill>
                  <a:srgbClr val="333399"/>
                </a:solidFill>
                <a:latin typeface="Arial" charset="0"/>
              </a:rPr>
              <a:t>основных образовательных программ общего </a:t>
            </a:r>
            <a:r>
              <a:rPr lang="ru-RU" sz="1600" b="1" i="1" dirty="0" smtClean="0">
                <a:solidFill>
                  <a:srgbClr val="333399"/>
                </a:solidFill>
                <a:latin typeface="Arial" charset="0"/>
              </a:rPr>
              <a:t>образования</a:t>
            </a:r>
          </a:p>
          <a:p>
            <a:endParaRPr lang="ru-RU" sz="1600" b="1" i="1" dirty="0">
              <a:solidFill>
                <a:srgbClr val="333399"/>
              </a:solidFill>
              <a:latin typeface="Arial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72" name="AutoShape 24"/>
          <p:cNvSpPr>
            <a:spLocks noChangeArrowheads="1"/>
          </p:cNvSpPr>
          <p:nvPr/>
        </p:nvSpPr>
        <p:spPr bwMode="auto">
          <a:xfrm>
            <a:off x="305593" y="3641796"/>
            <a:ext cx="4418013" cy="1368425"/>
          </a:xfrm>
          <a:prstGeom prst="roundRect">
            <a:avLst>
              <a:gd name="adj" fmla="val 14444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19050">
            <a:solidFill>
              <a:schemeClr val="accent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8371" name="AutoShape 25"/>
          <p:cNvSpPr>
            <a:spLocks noChangeArrowheads="1"/>
          </p:cNvSpPr>
          <p:nvPr/>
        </p:nvSpPr>
        <p:spPr bwMode="auto">
          <a:xfrm>
            <a:off x="4830862" y="3878383"/>
            <a:ext cx="504825" cy="987425"/>
          </a:xfrm>
          <a:prstGeom prst="rightArrow">
            <a:avLst>
              <a:gd name="adj1" fmla="val 51028"/>
              <a:gd name="adj2" fmla="val 43935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0" scaled="1"/>
          </a:gradFill>
          <a:ln w="190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670" name="AutoShape 22"/>
          <p:cNvSpPr>
            <a:spLocks noChangeArrowheads="1"/>
          </p:cNvSpPr>
          <p:nvPr/>
        </p:nvSpPr>
        <p:spPr bwMode="auto">
          <a:xfrm>
            <a:off x="349250" y="2024822"/>
            <a:ext cx="4392613" cy="1439863"/>
          </a:xfrm>
          <a:prstGeom prst="roundRect">
            <a:avLst>
              <a:gd name="adj" fmla="val 6801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19050">
            <a:solidFill>
              <a:schemeClr val="accent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8373" name="AutoShape 23"/>
          <p:cNvSpPr>
            <a:spLocks noChangeArrowheads="1"/>
          </p:cNvSpPr>
          <p:nvPr/>
        </p:nvSpPr>
        <p:spPr bwMode="auto">
          <a:xfrm>
            <a:off x="4813399" y="2205003"/>
            <a:ext cx="539750" cy="1079500"/>
          </a:xfrm>
          <a:prstGeom prst="rightArrow">
            <a:avLst>
              <a:gd name="adj1" fmla="val 51028"/>
              <a:gd name="adj2" fmla="val 43935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0" scaled="1"/>
          </a:gradFill>
          <a:ln w="190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8374" name="Rectangle 5"/>
          <p:cNvSpPr>
            <a:spLocks noChangeArrowheads="1"/>
          </p:cNvSpPr>
          <p:nvPr/>
        </p:nvSpPr>
        <p:spPr bwMode="auto">
          <a:xfrm>
            <a:off x="369887" y="2024822"/>
            <a:ext cx="42306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 i="1" dirty="0">
                <a:solidFill>
                  <a:srgbClr val="000000"/>
                </a:solidFill>
                <a:latin typeface="Arial" charset="0"/>
              </a:rPr>
              <a:t>Недостаточный уровень готовности организаций высшего и среднего профессионального образования к реализации программ повышения квалификации педагогов</a:t>
            </a:r>
          </a:p>
        </p:txBody>
      </p:sp>
      <p:sp>
        <p:nvSpPr>
          <p:cNvPr id="58375" name="Rectangle 8"/>
          <p:cNvSpPr>
            <a:spLocks noChangeArrowheads="1"/>
          </p:cNvSpPr>
          <p:nvPr/>
        </p:nvSpPr>
        <p:spPr bwMode="auto">
          <a:xfrm>
            <a:off x="5468415" y="1871551"/>
            <a:ext cx="356763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1600" b="1" i="1" dirty="0" smtClean="0">
                <a:solidFill>
                  <a:srgbClr val="333399"/>
                </a:solidFill>
                <a:latin typeface="Arial" charset="0"/>
              </a:rPr>
              <a:t>Введение персонифицированной модели повышения квалификации</a:t>
            </a:r>
          </a:p>
          <a:p>
            <a:r>
              <a:rPr lang="ru-RU" sz="1600" b="1" i="1" dirty="0" smtClean="0">
                <a:solidFill>
                  <a:srgbClr val="333399"/>
                </a:solidFill>
                <a:latin typeface="Arial" charset="0"/>
              </a:rPr>
              <a:t>Реализация мероприятий по комплексной программе повышения профессионального уровня </a:t>
            </a:r>
            <a:r>
              <a:rPr lang="ru-RU" sz="1600" b="1" i="1" dirty="0" err="1" smtClean="0">
                <a:solidFill>
                  <a:srgbClr val="333399"/>
                </a:solidFill>
                <a:latin typeface="Arial" charset="0"/>
              </a:rPr>
              <a:t>педработников</a:t>
            </a: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8376" name="Rectangle 5"/>
          <p:cNvSpPr>
            <a:spLocks noChangeArrowheads="1"/>
          </p:cNvSpPr>
          <p:nvPr/>
        </p:nvSpPr>
        <p:spPr bwMode="auto">
          <a:xfrm>
            <a:off x="323850" y="3568700"/>
            <a:ext cx="36353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 i="1">
                <a:solidFill>
                  <a:srgbClr val="000000"/>
                </a:solidFill>
                <a:latin typeface="Arial" charset="0"/>
              </a:rPr>
              <a:t>Обеспечение государственных гарантий в части бесплатного обеспечения учебниками и учебными пособиями обучающихся</a:t>
            </a:r>
          </a:p>
        </p:txBody>
      </p:sp>
      <p:sp>
        <p:nvSpPr>
          <p:cNvPr id="58377" name="Rectangle 8"/>
          <p:cNvSpPr>
            <a:spLocks noChangeArrowheads="1"/>
          </p:cNvSpPr>
          <p:nvPr/>
        </p:nvSpPr>
        <p:spPr bwMode="auto">
          <a:xfrm>
            <a:off x="5468416" y="3628012"/>
            <a:ext cx="356763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ru-RU" sz="1600" b="1" i="1" dirty="0">
              <a:solidFill>
                <a:srgbClr val="333399"/>
              </a:solidFill>
              <a:latin typeface="Arial" charset="0"/>
            </a:endParaRPr>
          </a:p>
          <a:p>
            <a:r>
              <a:rPr lang="ru-RU" sz="1600" b="1" i="1" dirty="0">
                <a:solidFill>
                  <a:srgbClr val="333399"/>
                </a:solidFill>
                <a:latin typeface="Arial" charset="0"/>
              </a:rPr>
              <a:t>Мониторинг обеспеченности и потребности школ в закупке учебников и учебных пособий с учетом  </a:t>
            </a:r>
          </a:p>
          <a:p>
            <a:r>
              <a:rPr lang="ru-RU" sz="1600" b="1" i="1" dirty="0">
                <a:solidFill>
                  <a:srgbClr val="333399"/>
                </a:solidFill>
                <a:latin typeface="Arial" charset="0"/>
              </a:rPr>
              <a:t> </a:t>
            </a:r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0" y="260350"/>
            <a:ext cx="9144000" cy="107950"/>
          </a:xfrm>
          <a:prstGeom prst="rect">
            <a:avLst/>
          </a:prstGeom>
          <a:gradFill rotWithShape="1">
            <a:gsLst>
              <a:gs pos="0">
                <a:srgbClr val="7A7AEA"/>
              </a:gs>
              <a:gs pos="50000">
                <a:schemeClr val="bg1"/>
              </a:gs>
              <a:gs pos="100000">
                <a:srgbClr val="7A7AEA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8379" name="Text Box 3"/>
          <p:cNvSpPr txBox="1">
            <a:spLocks noChangeArrowheads="1"/>
          </p:cNvSpPr>
          <p:nvPr/>
        </p:nvSpPr>
        <p:spPr bwMode="auto">
          <a:xfrm>
            <a:off x="917575" y="40"/>
            <a:ext cx="730885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 dirty="0">
                <a:solidFill>
                  <a:srgbClr val="C00000"/>
                </a:solidFill>
                <a:latin typeface="Arial" charset="0"/>
              </a:rPr>
              <a:t>Риски модернизации системы общего образования в Вологодской области и пути их минимизации</a:t>
            </a:r>
          </a:p>
        </p:txBody>
      </p:sp>
      <p:sp>
        <p:nvSpPr>
          <p:cNvPr id="27678" name="AutoShape 30"/>
          <p:cNvSpPr>
            <a:spLocks noChangeArrowheads="1"/>
          </p:cNvSpPr>
          <p:nvPr/>
        </p:nvSpPr>
        <p:spPr bwMode="auto">
          <a:xfrm>
            <a:off x="300038" y="674688"/>
            <a:ext cx="4392612" cy="1041400"/>
          </a:xfrm>
          <a:prstGeom prst="roundRect">
            <a:avLst>
              <a:gd name="adj" fmla="val 14444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19050">
            <a:solidFill>
              <a:schemeClr val="accent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8381" name="Rectangle 17"/>
          <p:cNvSpPr>
            <a:spLocks noChangeArrowheads="1"/>
          </p:cNvSpPr>
          <p:nvPr/>
        </p:nvSpPr>
        <p:spPr bwMode="auto">
          <a:xfrm>
            <a:off x="381000" y="600075"/>
            <a:ext cx="42084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 i="1">
                <a:solidFill>
                  <a:srgbClr val="000000"/>
                </a:solidFill>
                <a:latin typeface="Arial" charset="0"/>
              </a:rPr>
              <a:t>Недостаточная эффективность использования современного оборудования в образовательном процессе</a:t>
            </a:r>
          </a:p>
        </p:txBody>
      </p:sp>
      <p:sp>
        <p:nvSpPr>
          <p:cNvPr id="58382" name="Rectangle 20"/>
          <p:cNvSpPr>
            <a:spLocks noChangeArrowheads="1"/>
          </p:cNvSpPr>
          <p:nvPr/>
        </p:nvSpPr>
        <p:spPr bwMode="auto">
          <a:xfrm>
            <a:off x="5468415" y="641390"/>
            <a:ext cx="351366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1600" b="1" i="1" dirty="0">
                <a:solidFill>
                  <a:srgbClr val="333399"/>
                </a:solidFill>
                <a:latin typeface="Arial" charset="0"/>
              </a:rPr>
              <a:t>Ежегодный мониторинг эффективности использования оборудования в соответствии с ФГОС</a:t>
            </a:r>
            <a:r>
              <a:rPr lang="ru-RU" dirty="0">
                <a:solidFill>
                  <a:srgbClr val="333399"/>
                </a:solidFill>
                <a:latin typeface="Arial" charset="0"/>
              </a:rPr>
              <a:t> </a:t>
            </a:r>
          </a:p>
        </p:txBody>
      </p:sp>
      <p:sp>
        <p:nvSpPr>
          <p:cNvPr id="58383" name="AutoShape 33"/>
          <p:cNvSpPr>
            <a:spLocks noChangeArrowheads="1"/>
          </p:cNvSpPr>
          <p:nvPr/>
        </p:nvSpPr>
        <p:spPr bwMode="auto">
          <a:xfrm>
            <a:off x="4835525" y="674688"/>
            <a:ext cx="468313" cy="1044575"/>
          </a:xfrm>
          <a:prstGeom prst="rightArrow">
            <a:avLst>
              <a:gd name="adj1" fmla="val 51028"/>
              <a:gd name="adj2" fmla="val 43935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0" scaled="1"/>
          </a:gradFill>
          <a:ln w="190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8384" name="Text Box 34"/>
          <p:cNvSpPr txBox="1">
            <a:spLocks noChangeArrowheads="1"/>
          </p:cNvSpPr>
          <p:nvPr/>
        </p:nvSpPr>
        <p:spPr bwMode="auto">
          <a:xfrm>
            <a:off x="8604250" y="6489700"/>
            <a:ext cx="43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F408BC30-9D18-47FD-9F74-5A258384C364}" type="slidenum">
              <a:rPr lang="ru-RU" sz="1400">
                <a:solidFill>
                  <a:srgbClr val="808080"/>
                </a:solidFill>
                <a:latin typeface="Arial" charset="0"/>
              </a:rPr>
              <a:pPr algn="ctr">
                <a:spcBef>
                  <a:spcPct val="50000"/>
                </a:spcBef>
              </a:pPr>
              <a:t>12</a:t>
            </a:fld>
            <a:endParaRPr lang="ru-RU" sz="1400">
              <a:solidFill>
                <a:srgbClr val="808080"/>
              </a:solidFill>
              <a:latin typeface="Arial" charset="0"/>
            </a:endParaRPr>
          </a:p>
        </p:txBody>
      </p:sp>
      <p:sp>
        <p:nvSpPr>
          <p:cNvPr id="2" name="AutoShape 24"/>
          <p:cNvSpPr>
            <a:spLocks noChangeArrowheads="1"/>
          </p:cNvSpPr>
          <p:nvPr/>
        </p:nvSpPr>
        <p:spPr bwMode="auto">
          <a:xfrm>
            <a:off x="287338" y="5121275"/>
            <a:ext cx="4454525" cy="1584325"/>
          </a:xfrm>
          <a:prstGeom prst="roundRect">
            <a:avLst>
              <a:gd name="adj" fmla="val 14444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19050">
            <a:solidFill>
              <a:schemeClr val="accent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8386" name="Rectangle 5"/>
          <p:cNvSpPr>
            <a:spLocks noChangeArrowheads="1"/>
          </p:cNvSpPr>
          <p:nvPr/>
        </p:nvSpPr>
        <p:spPr bwMode="auto">
          <a:xfrm>
            <a:off x="323850" y="4995863"/>
            <a:ext cx="43688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 i="1">
                <a:solidFill>
                  <a:srgbClr val="000000"/>
                </a:solidFill>
                <a:latin typeface="Arial" charset="0"/>
              </a:rPr>
              <a:t>Организация предоставления педагогическим работникам дополнительного профессионального образования  в условиях «миграции кадров» и дефицита квалифицированных педагогов</a:t>
            </a:r>
          </a:p>
        </p:txBody>
      </p:sp>
      <p:sp>
        <p:nvSpPr>
          <p:cNvPr id="58387" name="AutoShape 25"/>
          <p:cNvSpPr>
            <a:spLocks noChangeArrowheads="1"/>
          </p:cNvSpPr>
          <p:nvPr/>
        </p:nvSpPr>
        <p:spPr bwMode="auto">
          <a:xfrm>
            <a:off x="4810125" y="5289550"/>
            <a:ext cx="539750" cy="1079500"/>
          </a:xfrm>
          <a:prstGeom prst="rightArrow">
            <a:avLst>
              <a:gd name="adj1" fmla="val 51028"/>
              <a:gd name="adj2" fmla="val 43935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0" scaled="1"/>
          </a:gradFill>
          <a:ln w="190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8388" name="Rectangle 8"/>
          <p:cNvSpPr>
            <a:spLocks noChangeArrowheads="1"/>
          </p:cNvSpPr>
          <p:nvPr/>
        </p:nvSpPr>
        <p:spPr bwMode="auto">
          <a:xfrm>
            <a:off x="5468416" y="4865808"/>
            <a:ext cx="344222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ru-RU" sz="1600" b="1" i="1" dirty="0">
              <a:solidFill>
                <a:srgbClr val="333399"/>
              </a:solidFill>
              <a:latin typeface="Arial" charset="0"/>
            </a:endParaRPr>
          </a:p>
          <a:p>
            <a:r>
              <a:rPr lang="ru-RU" sz="1600" b="1" i="1" dirty="0">
                <a:solidFill>
                  <a:srgbClr val="333399"/>
                </a:solidFill>
                <a:latin typeface="Arial" charset="0"/>
              </a:rPr>
              <a:t>Введение персонифицированной модели финансирования повышения квалификации</a:t>
            </a:r>
          </a:p>
          <a:p>
            <a:r>
              <a:rPr lang="ru-RU" sz="1600" b="1" i="1" dirty="0">
                <a:solidFill>
                  <a:srgbClr val="333399"/>
                </a:solidFill>
                <a:latin typeface="Arial" charset="0"/>
              </a:rPr>
              <a:t>Функционирование система эффективного контракта</a:t>
            </a:r>
          </a:p>
          <a:p>
            <a:endParaRPr lang="ru-RU" sz="1600" b="1" i="1" dirty="0">
              <a:solidFill>
                <a:srgbClr val="333399"/>
              </a:solidFill>
              <a:latin typeface="Arial" charset="0"/>
            </a:endParaRPr>
          </a:p>
          <a:p>
            <a:endParaRPr lang="ru-RU" sz="1600" b="1" i="1" dirty="0">
              <a:solidFill>
                <a:srgbClr val="333399"/>
              </a:solidFill>
              <a:latin typeface="Arial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Темы для творческих  стажировок педагогических коллективов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8229600" cy="5256584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Использование интерактивных средств обучения в основной школе. «Способы представления учебной информации с использованием интерактивной доски»  ( МОУ СОШ №41,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г.Вологда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Использование интерактивных средств обучения в основной школе: учебно-лабораторное оборудование по естественно-научным дисциплинам (МОУ СОШ №16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г.Вологда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Организация внеурочной деят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е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льности в условиях реализации ФГОС ООО (МБОУ «Гимназия №8»,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г.Череповец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Изучение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второго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иностранного языка в основной школе (МБОУ СРШ №16)</a:t>
            </a:r>
          </a:p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Особенности методики преподавания иностранного языка в условиях реализации ФГОС ООО (Вологодский многопрофильный лицей, МБОУ СОШ №8)</a:t>
            </a:r>
          </a:p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Обеспечение психолого-педагогических условий реализации ООП ООО (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Усть-Угольская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СОШ, , МБОУ СОШ №33)</a:t>
            </a:r>
          </a:p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Система оценки образовательных результатов (МБОУ «Гимназия №2»,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г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.Вологда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xmlns="" val="16895885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7030A0"/>
                </a:solidFill>
                <a:latin typeface="Cambr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Cambria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Cambria" pitchFamily="18" charset="0"/>
              </a:rPr>
              <a:t>Благодарю за внимание!</a:t>
            </a:r>
            <a:br>
              <a:rPr lang="ru-RU" b="1" dirty="0" smtClean="0">
                <a:solidFill>
                  <a:srgbClr val="7030A0"/>
                </a:solidFill>
                <a:latin typeface="Cambria" pitchFamily="18" charset="0"/>
              </a:rPr>
            </a:br>
            <a:endParaRPr lang="fr-CA" dirty="0" smtClean="0"/>
          </a:p>
        </p:txBody>
      </p:sp>
      <p:sp>
        <p:nvSpPr>
          <p:cNvPr id="44035" name="Espace réservé du contenu 2"/>
          <p:cNvSpPr>
            <a:spLocks noGrp="1"/>
          </p:cNvSpPr>
          <p:nvPr>
            <p:ph idx="1"/>
          </p:nvPr>
        </p:nvSpPr>
        <p:spPr>
          <a:xfrm>
            <a:off x="457200" y="1857375"/>
            <a:ext cx="8229600" cy="331152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3600" b="1" smtClean="0">
                <a:solidFill>
                  <a:srgbClr val="D60093"/>
                </a:solidFill>
                <a:latin typeface="Cambria" pitchFamily="18" charset="0"/>
              </a:rPr>
              <a:t>Успехов Вам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3600" b="1" smtClean="0">
                <a:solidFill>
                  <a:srgbClr val="D60093"/>
                </a:solidFill>
                <a:latin typeface="Cambria" pitchFamily="18" charset="0"/>
              </a:rPr>
              <a:t>в самосовершенствовании!</a:t>
            </a:r>
            <a:endParaRPr lang="fr-CA" sz="4000" b="1" smtClean="0">
              <a:solidFill>
                <a:srgbClr val="D60093"/>
              </a:solidFill>
              <a:latin typeface="Cambria" pitchFamily="18" charset="0"/>
            </a:endParaRPr>
          </a:p>
        </p:txBody>
      </p:sp>
      <p:pic>
        <p:nvPicPr>
          <p:cNvPr id="44036" name="Picture 2" descr="C:\Users\Света.PK\Desktop\шаблоны презентаций\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558925"/>
            <a:ext cx="8734425" cy="529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Условия  успешного развития  ОУ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Autofit/>
          </a:bodyPr>
          <a:lstStyle/>
          <a:p>
            <a:endParaRPr lang="ru-RU" sz="1600" dirty="0" smtClean="0">
              <a:latin typeface="Times New Roman" pitchFamily="18" charset="0"/>
            </a:endParaRPr>
          </a:p>
          <a:p>
            <a:r>
              <a:rPr lang="ru-RU" sz="2800" dirty="0"/>
              <a:t>Обучаться быстрее, чем конкуренты</a:t>
            </a:r>
          </a:p>
          <a:p>
            <a:r>
              <a:rPr lang="ru-RU" sz="2800" dirty="0"/>
              <a:t>Обучаться внутри организации (друг у друга)</a:t>
            </a:r>
          </a:p>
          <a:p>
            <a:r>
              <a:rPr lang="ru-RU" sz="2800" dirty="0"/>
              <a:t>Обучаться за пределами организации </a:t>
            </a:r>
          </a:p>
          <a:p>
            <a:r>
              <a:rPr lang="ru-RU" sz="2800" dirty="0"/>
              <a:t>Обучаться быстрее, чем меняется внешняя среда</a:t>
            </a:r>
          </a:p>
          <a:p>
            <a:r>
              <a:rPr lang="ru-RU" sz="2800" dirty="0"/>
              <a:t>Обучаться в областях, где раньше не обучались</a:t>
            </a:r>
          </a:p>
          <a:p>
            <a:pPr marL="0" indent="0">
              <a:buNone/>
            </a:pPr>
            <a:r>
              <a:rPr lang="ru-RU" sz="2800" b="1" dirty="0"/>
              <a:t> </a:t>
            </a:r>
            <a:endParaRPr lang="ru-RU" sz="2800" dirty="0"/>
          </a:p>
          <a:p>
            <a:endParaRPr lang="ru-RU" sz="1600" dirty="0"/>
          </a:p>
          <a:p>
            <a:pPr marL="0" indent="0">
              <a:buNone/>
            </a:pPr>
            <a:r>
              <a:rPr lang="ru-RU" sz="1600" dirty="0"/>
              <a:t> </a:t>
            </a:r>
          </a:p>
          <a:p>
            <a:pPr marL="0" indent="0">
              <a:buNone/>
            </a:pPr>
            <a:r>
              <a:rPr lang="ru-RU" sz="16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323759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864096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Ожидаемые результаты и эффекты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>       </a:t>
            </a:r>
          </a:p>
          <a:p>
            <a:r>
              <a:rPr lang="ru-RU" sz="7200" dirty="0"/>
              <a:t>П</a:t>
            </a:r>
            <a:r>
              <a:rPr lang="ru-RU" sz="7200" dirty="0" smtClean="0"/>
              <a:t>отребность </a:t>
            </a:r>
            <a:r>
              <a:rPr lang="ru-RU" sz="7200" dirty="0"/>
              <a:t>педагогов в непрерывном  динамическом развитии</a:t>
            </a:r>
          </a:p>
          <a:p>
            <a:r>
              <a:rPr lang="ru-RU" sz="7200" dirty="0"/>
              <a:t>П</a:t>
            </a:r>
            <a:r>
              <a:rPr lang="ru-RU" sz="7200" dirty="0" smtClean="0"/>
              <a:t>овышение </a:t>
            </a:r>
            <a:r>
              <a:rPr lang="ru-RU" sz="7200" dirty="0"/>
              <a:t>качества преподавания предметов, рост результативного участия </a:t>
            </a:r>
            <a:r>
              <a:rPr lang="ru-RU" sz="7200" dirty="0" smtClean="0"/>
              <a:t>обучающихся </a:t>
            </a:r>
            <a:r>
              <a:rPr lang="ru-RU" sz="7200" dirty="0"/>
              <a:t>класса в школьных, окружных и всероссийских конкурсах, </a:t>
            </a:r>
            <a:r>
              <a:rPr lang="ru-RU" sz="7200" dirty="0" smtClean="0"/>
              <a:t>олимпиадах</a:t>
            </a:r>
            <a:endParaRPr lang="ru-RU" sz="7200" dirty="0"/>
          </a:p>
          <a:p>
            <a:r>
              <a:rPr lang="ru-RU" sz="7200" dirty="0"/>
              <a:t>С</a:t>
            </a:r>
            <a:r>
              <a:rPr lang="ru-RU" sz="7200" dirty="0" smtClean="0"/>
              <a:t>оздание </a:t>
            </a:r>
            <a:r>
              <a:rPr lang="ru-RU" sz="7200" dirty="0"/>
              <a:t>комплектов личных педагогических разработок и публикации их в </a:t>
            </a:r>
            <a:r>
              <a:rPr lang="ru-RU" sz="7200" dirty="0" smtClean="0"/>
              <a:t>СМИ</a:t>
            </a:r>
            <a:endParaRPr lang="ru-RU" sz="7200" dirty="0"/>
          </a:p>
          <a:p>
            <a:r>
              <a:rPr lang="ru-RU" sz="7200" dirty="0"/>
              <a:t>Р</a:t>
            </a:r>
            <a:r>
              <a:rPr lang="ru-RU" sz="7200" dirty="0" smtClean="0"/>
              <a:t>азработка</a:t>
            </a:r>
            <a:r>
              <a:rPr lang="ru-RU" sz="7200" dirty="0"/>
              <a:t>, апробирование и рецензирование методических пособий, </a:t>
            </a:r>
            <a:r>
              <a:rPr lang="ru-RU" sz="7200" dirty="0" smtClean="0"/>
              <a:t>статей</a:t>
            </a:r>
            <a:r>
              <a:rPr lang="ru-RU" sz="7200" dirty="0"/>
              <a:t>, рабочих </a:t>
            </a:r>
            <a:r>
              <a:rPr lang="ru-RU" sz="7200" dirty="0" smtClean="0"/>
              <a:t>программ </a:t>
            </a:r>
            <a:r>
              <a:rPr lang="ru-RU" sz="7200" dirty="0"/>
              <a:t>педагога, </a:t>
            </a:r>
            <a:r>
              <a:rPr lang="ru-RU" sz="7200" dirty="0" smtClean="0"/>
              <a:t> </a:t>
            </a:r>
            <a:r>
              <a:rPr lang="ru-RU" sz="7200" dirty="0" smtClean="0"/>
              <a:t>программ </a:t>
            </a:r>
            <a:r>
              <a:rPr lang="ru-RU" sz="7200" dirty="0" smtClean="0"/>
              <a:t> </a:t>
            </a:r>
            <a:r>
              <a:rPr lang="ru-RU" sz="7200" dirty="0"/>
              <a:t>элективных курсов, </a:t>
            </a:r>
            <a:r>
              <a:rPr lang="ru-RU" sz="7200" dirty="0" smtClean="0"/>
              <a:t>кружков</a:t>
            </a:r>
            <a:endParaRPr lang="ru-RU" sz="7200" dirty="0"/>
          </a:p>
          <a:p>
            <a:r>
              <a:rPr lang="ru-RU" sz="7200" dirty="0"/>
              <a:t>Р</a:t>
            </a:r>
            <a:r>
              <a:rPr lang="ru-RU" sz="7200" dirty="0" smtClean="0"/>
              <a:t>азработка </a:t>
            </a:r>
            <a:r>
              <a:rPr lang="ru-RU" sz="7200" dirty="0"/>
              <a:t>и апробирование дидактических материалов, тестов, создание электронных </a:t>
            </a:r>
            <a:r>
              <a:rPr lang="ru-RU" sz="7200" dirty="0" smtClean="0"/>
              <a:t>методических </a:t>
            </a:r>
            <a:r>
              <a:rPr lang="ru-RU" sz="7200" dirty="0"/>
              <a:t>разработок, сценариев мероприятий с применением </a:t>
            </a:r>
            <a:r>
              <a:rPr lang="ru-RU" sz="7200" dirty="0" smtClean="0"/>
              <a:t>ИКТ</a:t>
            </a:r>
            <a:endParaRPr lang="ru-RU" sz="7200" dirty="0"/>
          </a:p>
          <a:p>
            <a:r>
              <a:rPr lang="ru-RU" sz="7200" dirty="0"/>
              <a:t>Р</a:t>
            </a:r>
            <a:r>
              <a:rPr lang="ru-RU" sz="7200" dirty="0" smtClean="0"/>
              <a:t>азвитие </a:t>
            </a:r>
            <a:r>
              <a:rPr lang="ru-RU" sz="7200" dirty="0"/>
              <a:t>ключевых компетенций обучающихся в сфере образовательной, общественно-политической, коммуникативной </a:t>
            </a:r>
            <a:r>
              <a:rPr lang="ru-RU" sz="7200" dirty="0" smtClean="0"/>
              <a:t>деятельности</a:t>
            </a:r>
          </a:p>
          <a:p>
            <a:r>
              <a:rPr lang="ru-RU" sz="7200" dirty="0"/>
              <a:t>П</a:t>
            </a:r>
            <a:r>
              <a:rPr lang="ru-RU" sz="7200" dirty="0" smtClean="0"/>
              <a:t>овышение </a:t>
            </a:r>
            <a:r>
              <a:rPr lang="ru-RU" sz="7200" dirty="0"/>
              <a:t>профессиональной компетентности учителя, сайт - портфолио педагога. </a:t>
            </a:r>
          </a:p>
          <a:p>
            <a:r>
              <a:rPr lang="ru-RU" sz="7200" dirty="0"/>
              <a:t>П</a:t>
            </a:r>
            <a:r>
              <a:rPr lang="ru-RU" sz="7200" dirty="0" smtClean="0"/>
              <a:t>роведение </a:t>
            </a:r>
            <a:r>
              <a:rPr lang="ru-RU" sz="7200" dirty="0"/>
              <a:t>открытых  уроков по собственным технологиям, мастер – классов, участие в конкурсах, конференциях  и семинарах  по обмену опытом, доклады, выступления на заседаниях МО,  публикации на сайтах периодических сообществ</a:t>
            </a:r>
          </a:p>
          <a:p>
            <a:r>
              <a:rPr lang="ru-RU" sz="7200" dirty="0"/>
              <a:t>П</a:t>
            </a:r>
            <a:r>
              <a:rPr lang="ru-RU" sz="7200" dirty="0" smtClean="0"/>
              <a:t>овышение </a:t>
            </a:r>
            <a:r>
              <a:rPr lang="ru-RU" sz="7200" dirty="0"/>
              <a:t>статуса педагога в социуме, статуса школы в отрасли. </a:t>
            </a:r>
          </a:p>
          <a:p>
            <a:endParaRPr lang="ru-RU" sz="6200" dirty="0"/>
          </a:p>
        </p:txBody>
      </p:sp>
    </p:spTree>
    <p:extLst>
      <p:ext uri="{BB962C8B-B14F-4D97-AF65-F5344CB8AC3E}">
        <p14:creationId xmlns:p14="http://schemas.microsoft.com/office/powerpoint/2010/main" xmlns="" val="200049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15848" y="188640"/>
            <a:ext cx="7772943" cy="1368152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</a:rPr>
              <a:t>Комплексная программа повышения профессионального уровня педагогических работников общеобразовательных организаций (постановление Правительства  РФ  от 28 мая 2014 года</a:t>
            </a:r>
            <a:b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</a:rPr>
            </a:b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</a:rPr>
              <a:t> № 3241п-П8)</a:t>
            </a:r>
            <a:b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</a:rPr>
            </a:b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15815" y="1628800"/>
            <a:ext cx="5688633" cy="4104456"/>
          </a:xfrm>
        </p:spPr>
        <p:txBody>
          <a:bodyPr>
            <a:noAutofit/>
          </a:bodyPr>
          <a:lstStyle/>
          <a:p>
            <a:pPr algn="ctr">
              <a:buClr>
                <a:srgbClr val="800000"/>
              </a:buClr>
              <a:buSzPct val="120000"/>
              <a:buNone/>
            </a:pPr>
            <a:r>
              <a:rPr lang="ru-RU" sz="2000" dirty="0" smtClean="0"/>
              <a:t>     </a:t>
            </a:r>
            <a:endParaRPr lang="ru-RU" sz="2000" b="1" dirty="0" smtClean="0"/>
          </a:p>
          <a:p>
            <a:pPr>
              <a:buClr>
                <a:srgbClr val="800000"/>
              </a:buClr>
              <a:buSzPct val="120000"/>
              <a:buNone/>
            </a:pPr>
            <a:r>
              <a:rPr lang="ru-RU" sz="2400" b="1" dirty="0" smtClean="0"/>
              <a:t>1.Внедрение профессионального стандарта педагога</a:t>
            </a:r>
          </a:p>
          <a:p>
            <a:pPr>
              <a:buClr>
                <a:srgbClr val="800000"/>
              </a:buClr>
              <a:buSzPct val="120000"/>
              <a:buNone/>
            </a:pPr>
            <a:r>
              <a:rPr lang="ru-RU" sz="2400" b="1" dirty="0" smtClean="0"/>
              <a:t>2.Модернизация педагогического образования</a:t>
            </a:r>
          </a:p>
          <a:p>
            <a:pPr>
              <a:buClr>
                <a:srgbClr val="800000"/>
              </a:buClr>
              <a:buSzPct val="120000"/>
              <a:buNone/>
            </a:pPr>
            <a:r>
              <a:rPr lang="ru-RU" sz="2400" b="1" dirty="0" smtClean="0"/>
              <a:t>3.Обеспечение перехода к системе эффективного контракта педагогических работников</a:t>
            </a:r>
          </a:p>
          <a:p>
            <a:pPr>
              <a:buClr>
                <a:srgbClr val="800000"/>
              </a:buClr>
              <a:buSzPct val="120000"/>
              <a:buNone/>
            </a:pPr>
            <a:r>
              <a:rPr lang="ru-RU" sz="2400" b="1" dirty="0" smtClean="0"/>
              <a:t>4.Повышение социального статуса и престижа профессии педагога</a:t>
            </a:r>
            <a:endParaRPr lang="ru-RU" sz="2400" b="1" dirty="0"/>
          </a:p>
        </p:txBody>
      </p:sp>
      <p:pic>
        <p:nvPicPr>
          <p:cNvPr id="4" name="Picture 19" descr="P10203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2205037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530" y="332656"/>
            <a:ext cx="7772943" cy="64807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Федеральный и региональный уровни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528" y="1340768"/>
            <a:ext cx="7846911" cy="4755552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Повышение </a:t>
            </a:r>
            <a:r>
              <a:rPr lang="ru-RU" dirty="0"/>
              <a:t>квалификации руководителей по вопросам разработки и реализации эффективной кадровой политики на основе эффективного контракта </a:t>
            </a:r>
          </a:p>
          <a:p>
            <a:r>
              <a:rPr lang="ru-RU" dirty="0" smtClean="0"/>
              <a:t>Организация </a:t>
            </a:r>
            <a:r>
              <a:rPr lang="ru-RU" dirty="0"/>
              <a:t>повышения квалификации педагогов в соответствии с требованиями профессионального стандарта, направленная  на овладение ими современными образовательными технологиями и методиками обучения и воспитания</a:t>
            </a:r>
          </a:p>
          <a:p>
            <a:r>
              <a:rPr lang="ru-RU" dirty="0" smtClean="0"/>
              <a:t>Разработка </a:t>
            </a:r>
            <a:r>
              <a:rPr lang="ru-RU" dirty="0"/>
              <a:t>и внедрение новых персонифицированных моделей повышения квалификации на основе профессионального стандарта </a:t>
            </a:r>
          </a:p>
          <a:p>
            <a:r>
              <a:rPr lang="ru-RU" dirty="0" smtClean="0"/>
              <a:t>Утверждение  </a:t>
            </a:r>
            <a:r>
              <a:rPr lang="ru-RU" dirty="0"/>
              <a:t>регионального  положения  о повышении  квалификации педагогических работников Вологодской области</a:t>
            </a:r>
          </a:p>
          <a:p>
            <a:r>
              <a:rPr lang="ru-RU" dirty="0" smtClean="0"/>
              <a:t>Разработка </a:t>
            </a:r>
            <a:r>
              <a:rPr lang="ru-RU" dirty="0"/>
              <a:t>и внедрение мер эффективной поддержки профессиональных конкурсов как инструментов повышения социального статуса педагога </a:t>
            </a:r>
          </a:p>
          <a:p>
            <a:r>
              <a:rPr lang="ru-RU" dirty="0" smtClean="0"/>
              <a:t>Создание </a:t>
            </a:r>
            <a:r>
              <a:rPr lang="ru-RU" dirty="0"/>
              <a:t>предметных ассоциаций педагогов, советов молодых педагогов и других профессиональных объединений</a:t>
            </a:r>
          </a:p>
          <a:p>
            <a:r>
              <a:rPr lang="ru-RU" dirty="0" smtClean="0"/>
              <a:t> </a:t>
            </a:r>
            <a:r>
              <a:rPr lang="ru-RU" dirty="0"/>
              <a:t>Формирование должностных обязанностей педагогов на основе профессионального стандарта</a:t>
            </a:r>
          </a:p>
          <a:p>
            <a:r>
              <a:rPr lang="ru-RU" dirty="0" smtClean="0"/>
              <a:t>Разработка </a:t>
            </a:r>
            <a:r>
              <a:rPr lang="ru-RU" dirty="0"/>
              <a:t>и реализация комплекса мероприятий социальной  рекламы, направленной на повышение социального статуса педагога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2101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530" y="188640"/>
            <a:ext cx="7772943" cy="72008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Муниципальный уровень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528" y="1052736"/>
            <a:ext cx="7918919" cy="5688632"/>
          </a:xfrm>
        </p:spPr>
        <p:txBody>
          <a:bodyPr>
            <a:noAutofit/>
          </a:bodyPr>
          <a:lstStyle/>
          <a:p>
            <a:r>
              <a:rPr lang="ru-RU" sz="1800" dirty="0" smtClean="0"/>
              <a:t>Изучение </a:t>
            </a:r>
            <a:r>
              <a:rPr lang="ru-RU" sz="1800" dirty="0"/>
              <a:t>социального заказа ОУ и работников образования, формирование муниципального запроса на повышение квалификации и профессиональную переподготовку</a:t>
            </a:r>
          </a:p>
          <a:p>
            <a:r>
              <a:rPr lang="ru-RU" sz="1800" dirty="0" smtClean="0"/>
              <a:t>Утверждение  </a:t>
            </a:r>
            <a:r>
              <a:rPr lang="ru-RU" sz="1800" dirty="0"/>
              <a:t>муниципального   положения  о повышении  квалификации педагогических работников  </a:t>
            </a:r>
            <a:r>
              <a:rPr lang="ru-RU" sz="1800" dirty="0" err="1"/>
              <a:t>Грязовецкого</a:t>
            </a:r>
            <a:r>
              <a:rPr lang="ru-RU" sz="1800" dirty="0"/>
              <a:t> муниципального района  (Управление  образования)</a:t>
            </a:r>
          </a:p>
          <a:p>
            <a:r>
              <a:rPr lang="ru-RU" sz="1800" dirty="0" smtClean="0"/>
              <a:t>Проведение </a:t>
            </a:r>
            <a:r>
              <a:rPr lang="ru-RU" sz="1800" dirty="0"/>
              <a:t>аттестации  вновь принятых руководителей, назначенных на новые  должности</a:t>
            </a:r>
          </a:p>
          <a:p>
            <a:r>
              <a:rPr lang="ru-RU" sz="1800" dirty="0" smtClean="0"/>
              <a:t>Организация </a:t>
            </a:r>
            <a:r>
              <a:rPr lang="ru-RU" sz="1800" dirty="0"/>
              <a:t>экспертизы </a:t>
            </a:r>
            <a:r>
              <a:rPr lang="ru-RU" sz="1800" dirty="0" err="1"/>
              <a:t>аттестующихся</a:t>
            </a:r>
            <a:r>
              <a:rPr lang="ru-RU" sz="1800" dirty="0"/>
              <a:t> педагогов</a:t>
            </a:r>
          </a:p>
          <a:p>
            <a:r>
              <a:rPr lang="ru-RU" sz="1800" dirty="0" smtClean="0"/>
              <a:t>Организация  </a:t>
            </a:r>
            <a:r>
              <a:rPr lang="ru-RU" sz="1800" dirty="0"/>
              <a:t>работы районных  и окружных  методических объединений, муниципальных  </a:t>
            </a:r>
            <a:r>
              <a:rPr lang="ru-RU" sz="1800" dirty="0" err="1"/>
              <a:t>тьюторов</a:t>
            </a:r>
            <a:endParaRPr lang="ru-RU" sz="1800" dirty="0"/>
          </a:p>
          <a:p>
            <a:r>
              <a:rPr lang="ru-RU" sz="1800" dirty="0" smtClean="0"/>
              <a:t>Организация </a:t>
            </a:r>
            <a:r>
              <a:rPr lang="ru-RU" sz="1800" dirty="0"/>
              <a:t>работы  виртуального методического кабинета</a:t>
            </a:r>
          </a:p>
          <a:p>
            <a:r>
              <a:rPr lang="ru-RU" sz="1800" dirty="0" smtClean="0"/>
              <a:t>Проведение </a:t>
            </a:r>
            <a:r>
              <a:rPr lang="ru-RU" sz="1800" dirty="0"/>
              <a:t>НПК по  развитию инновационных процессов в системе образования района, профессиональных конкурсов</a:t>
            </a:r>
          </a:p>
          <a:p>
            <a:r>
              <a:rPr lang="ru-RU" sz="1800" dirty="0" smtClean="0"/>
              <a:t>Организация </a:t>
            </a:r>
            <a:r>
              <a:rPr lang="ru-RU" sz="1800" dirty="0"/>
              <a:t>выездных семинаров  для  руководителей и педагогов ОУ</a:t>
            </a:r>
          </a:p>
          <a:p>
            <a:r>
              <a:rPr lang="ru-RU" sz="1800" dirty="0" smtClean="0"/>
              <a:t>Организация </a:t>
            </a:r>
            <a:r>
              <a:rPr lang="ru-RU" sz="1800" dirty="0"/>
              <a:t>обучающих семинаров по ИКТ на базе цифровой школы</a:t>
            </a:r>
          </a:p>
          <a:p>
            <a:r>
              <a:rPr lang="ru-RU" sz="1800" dirty="0" smtClean="0"/>
              <a:t>Разработка </a:t>
            </a:r>
            <a:r>
              <a:rPr lang="ru-RU" sz="1800" dirty="0"/>
              <a:t>проектов положений о методической работе в ОУ,  </a:t>
            </a:r>
            <a:r>
              <a:rPr lang="ru-RU" sz="1800" dirty="0" smtClean="0"/>
              <a:t> </a:t>
            </a:r>
            <a:r>
              <a:rPr lang="ru-RU" sz="1800" dirty="0" err="1"/>
              <a:t>межпредметных</a:t>
            </a:r>
            <a:r>
              <a:rPr lang="ru-RU" sz="1800" dirty="0"/>
              <a:t> методических объединениях  педагогов и др.</a:t>
            </a:r>
          </a:p>
          <a:p>
            <a:r>
              <a:rPr lang="ru-RU" sz="1800" b="1" dirty="0"/>
              <a:t> </a:t>
            </a:r>
            <a:endParaRPr lang="ru-RU" sz="18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xmlns="" val="179936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530" y="609058"/>
            <a:ext cx="7772943" cy="65970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Модель повышения квалификации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\\Марина\общие\2Пухова М.Ю\МОДЕ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092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530" y="260648"/>
            <a:ext cx="7772943" cy="648072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Уровень образовательного учреждения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528" y="908720"/>
            <a:ext cx="7774903" cy="5187600"/>
          </a:xfrm>
        </p:spPr>
        <p:txBody>
          <a:bodyPr>
            <a:normAutofit fontScale="32500" lnSpcReduction="20000"/>
          </a:bodyPr>
          <a:lstStyle/>
          <a:p>
            <a:r>
              <a:rPr lang="ru-RU" sz="4800" dirty="0"/>
              <a:t>Обеспечение  эффективного управления профессиональной деятельностью педагогов,  их профессиональным ростом, соответствия требований  нормативных документов текущей профессиональной деятельности  педагогов</a:t>
            </a:r>
          </a:p>
          <a:p>
            <a:r>
              <a:rPr lang="ru-RU" sz="4800" dirty="0"/>
              <a:t>Разработка   и утверждение    положения  о повышении  квалификации педагогических работников  ОУ</a:t>
            </a:r>
          </a:p>
          <a:p>
            <a:r>
              <a:rPr lang="ru-RU" sz="4800" dirty="0"/>
              <a:t>Развитие</a:t>
            </a:r>
            <a:r>
              <a:rPr lang="ru-RU" sz="4800" b="1" dirty="0"/>
              <a:t> </a:t>
            </a:r>
            <a:r>
              <a:rPr lang="ru-RU" sz="4800" dirty="0"/>
              <a:t>организационной  культуры  (порождает такой климат, в котором обучение и  знание являются базовой ценностью)</a:t>
            </a:r>
          </a:p>
          <a:p>
            <a:r>
              <a:rPr lang="ru-RU" sz="4800" dirty="0"/>
              <a:t>Направление  педагога на повышение квалификации до прохождения им аттестации на первую или высшую квалификационные категории</a:t>
            </a:r>
          </a:p>
          <a:p>
            <a:r>
              <a:rPr lang="ru-RU" sz="4800" dirty="0"/>
              <a:t>Обеспечение повышения квалификации всех педагогических работников по использованию в образовательном процессе ИКТ, работе на интерактивном оборудовании,   контроль использования  интерактивного оборудования  в образовательном процессе, обеспечение применения педагогами, прошедшими курсы повышения квалификации,    полученных знаний в учебном процессе и распространение педагогического опыта по программе курсов.</a:t>
            </a:r>
          </a:p>
          <a:p>
            <a:r>
              <a:rPr lang="ru-RU" sz="4800" dirty="0"/>
              <a:t>Выявление  лидеров, наделяемых властью в формах самоуправляемых рабочих команд (видение потенциала работников)</a:t>
            </a:r>
          </a:p>
          <a:p>
            <a:r>
              <a:rPr lang="ru-RU" sz="4800" dirty="0"/>
              <a:t>Разработка, экспертиза и утверждение программ (планов) непрерывного профессионального развития  педагогических  работников. Обеспечение всестороннего профессионально-личностного роста каждого педагога через реализацию  программ,  анализ и оценка хода и результатов выполнения программ. </a:t>
            </a:r>
            <a:br>
              <a:rPr lang="ru-RU" sz="4800" dirty="0"/>
            </a:br>
            <a:endParaRPr lang="ru-RU" sz="4800" dirty="0" smtClean="0"/>
          </a:p>
          <a:p>
            <a:endParaRPr lang="ru-RU" sz="4800" dirty="0" smtClean="0"/>
          </a:p>
          <a:p>
            <a:pPr marL="0" indent="0">
              <a:buNone/>
            </a:pPr>
            <a:endParaRPr lang="ru-RU" sz="4500" dirty="0"/>
          </a:p>
        </p:txBody>
      </p:sp>
    </p:spTree>
    <p:extLst>
      <p:ext uri="{BB962C8B-B14F-4D97-AF65-F5344CB8AC3E}">
        <p14:creationId xmlns:p14="http://schemas.microsoft.com/office/powerpoint/2010/main" xmlns="" val="126276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530" y="404664"/>
            <a:ext cx="7772943" cy="64807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Уровень образовательного учреждения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528" y="1124744"/>
            <a:ext cx="8062935" cy="4971576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Обеспечение </a:t>
            </a:r>
            <a:r>
              <a:rPr lang="ru-RU" dirty="0"/>
              <a:t>активного участия  педагогов в профессиональных конкурсах как инструментах  повышения социального статуса педагога </a:t>
            </a:r>
          </a:p>
          <a:p>
            <a:r>
              <a:rPr lang="ru-RU" dirty="0" smtClean="0"/>
              <a:t>Анализ </a:t>
            </a:r>
            <a:r>
              <a:rPr lang="ru-RU" dirty="0"/>
              <a:t>работы учителей, имеющих  высшую  категорию, и учителей, планирующих   пройти аттестацию  на высшую категорию, включение  их в инновационную  деятельность</a:t>
            </a:r>
          </a:p>
          <a:p>
            <a:r>
              <a:rPr lang="ru-RU" dirty="0" smtClean="0"/>
              <a:t>Разработка  </a:t>
            </a:r>
            <a:r>
              <a:rPr lang="ru-RU" dirty="0"/>
              <a:t>новых  локальных  актов  по работе с педагогами (Положение о методической работе в ОУ, Положение о </a:t>
            </a:r>
            <a:r>
              <a:rPr lang="ru-RU" dirty="0" err="1"/>
              <a:t>межпредметных</a:t>
            </a:r>
            <a:r>
              <a:rPr lang="ru-RU" dirty="0"/>
              <a:t> методических объединениях  педагогов)</a:t>
            </a:r>
          </a:p>
          <a:p>
            <a:r>
              <a:rPr lang="ru-RU" dirty="0" smtClean="0"/>
              <a:t>Изучение </a:t>
            </a:r>
            <a:r>
              <a:rPr lang="ru-RU" dirty="0"/>
              <a:t>технологий на основе </a:t>
            </a:r>
            <a:r>
              <a:rPr lang="ru-RU" dirty="0" err="1"/>
              <a:t>системно-деятельностного</a:t>
            </a:r>
            <a:r>
              <a:rPr lang="ru-RU" dirty="0"/>
              <a:t> подхода: </a:t>
            </a:r>
            <a:r>
              <a:rPr lang="ru-RU" dirty="0" smtClean="0"/>
              <a:t>проектные </a:t>
            </a:r>
            <a:r>
              <a:rPr lang="ru-RU" dirty="0" err="1" smtClean="0"/>
              <a:t>технологии,технологии</a:t>
            </a:r>
            <a:r>
              <a:rPr lang="ru-RU" dirty="0" smtClean="0"/>
              <a:t> </a:t>
            </a:r>
            <a:r>
              <a:rPr lang="ru-RU" dirty="0"/>
              <a:t>организации учебно-исследовательской деятельности, </a:t>
            </a:r>
            <a:r>
              <a:rPr lang="ru-RU" dirty="0" smtClean="0"/>
              <a:t> </a:t>
            </a:r>
            <a:r>
              <a:rPr lang="ru-RU" dirty="0"/>
              <a:t>коммуникативные технологии, кейс-технологии,  технологии рефлексивного </a:t>
            </a:r>
            <a:r>
              <a:rPr lang="ru-RU" dirty="0" smtClean="0"/>
              <a:t>обучения и др.</a:t>
            </a:r>
            <a:endParaRPr lang="ru-RU" dirty="0"/>
          </a:p>
          <a:p>
            <a:r>
              <a:rPr lang="ru-RU" dirty="0" smtClean="0"/>
              <a:t>Построение  </a:t>
            </a:r>
            <a:r>
              <a:rPr lang="ru-RU" dirty="0"/>
              <a:t>эффективной  системы  профессиональной адаптации и сопровождения молодых учителей, организация   работы  педагогических </a:t>
            </a:r>
            <a:r>
              <a:rPr lang="ru-RU" dirty="0" smtClean="0"/>
              <a:t>отрядов</a:t>
            </a:r>
            <a:endParaRPr lang="ru-RU" dirty="0"/>
          </a:p>
          <a:p>
            <a:r>
              <a:rPr lang="ru-RU" dirty="0" smtClean="0"/>
              <a:t>Обеспечение </a:t>
            </a:r>
            <a:r>
              <a:rPr lang="ru-RU" dirty="0"/>
              <a:t>четкой и объективной взаимосвязи между квалификацией (профессиональным уровнем) педагогического работника, качеством и результатами его профессиональной деятельности и оплатой труда</a:t>
            </a:r>
          </a:p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7531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1254</Words>
  <Application>Microsoft Office PowerPoint</Application>
  <PresentationFormat>Экран (4:3)</PresentationFormat>
  <Paragraphs>123</Paragraphs>
  <Slides>14</Slides>
  <Notes>2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</vt:lpstr>
      <vt:lpstr>Условия  успешного развития  ОУ</vt:lpstr>
      <vt:lpstr>Ожидаемые результаты и эффекты</vt:lpstr>
      <vt:lpstr>Комплексная программа повышения профессионального уровня педагогических работников общеобразовательных организаций (постановление Правительства  РФ  от 28 мая 2014 года  № 3241п-П8) </vt:lpstr>
      <vt:lpstr>Федеральный и региональный уровни</vt:lpstr>
      <vt:lpstr>Муниципальный уровень</vt:lpstr>
      <vt:lpstr>Модель повышения квалификации</vt:lpstr>
      <vt:lpstr>Уровень образовательного учреждения</vt:lpstr>
      <vt:lpstr>Уровень образовательного учреждения</vt:lpstr>
      <vt:lpstr>Порядок проведения аттестации педагогических работников организаций, осуществляющих образовательную деятельность с 15 июня 2014 года (приказ Министерства образования и науки РФ  от 7 апреля 2014 года №276) </vt:lpstr>
      <vt:lpstr>Слайд 11</vt:lpstr>
      <vt:lpstr>Слайд 12</vt:lpstr>
      <vt:lpstr>Темы для творческих  стажировок педагогических коллективов</vt:lpstr>
      <vt:lpstr> Благодарю за внимание! </vt:lpstr>
    </vt:vector>
  </TitlesOfParts>
  <Company>У.О.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Интеграция усилий федеральных, региональных, муниципальных органов управления образованием и образовательных организаций по формированию качественно новой системы работы с педагогическими кадрами </dc:title>
  <dc:creator>ПуховаМЮ</dc:creator>
  <cp:lastModifiedBy>ПуховаМЮ</cp:lastModifiedBy>
  <cp:revision>60</cp:revision>
  <dcterms:created xsi:type="dcterms:W3CDTF">2014-06-25T11:06:16Z</dcterms:created>
  <dcterms:modified xsi:type="dcterms:W3CDTF">2014-08-27T04:36:44Z</dcterms:modified>
</cp:coreProperties>
</file>